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65" r:id="rId3"/>
    <p:sldId id="266" r:id="rId4"/>
    <p:sldId id="267" r:id="rId5"/>
    <p:sldId id="257" r:id="rId6"/>
    <p:sldId id="258" r:id="rId7"/>
    <p:sldId id="263" r:id="rId8"/>
    <p:sldId id="259" r:id="rId9"/>
    <p:sldId id="260" r:id="rId10"/>
    <p:sldId id="268" r:id="rId11"/>
    <p:sldId id="262" r:id="rId12"/>
    <p:sldId id="261" r:id="rId13"/>
    <p:sldId id="271" r:id="rId14"/>
    <p:sldId id="270"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2362200" y="4038600"/>
            <a:ext cx="6477000" cy="1828800"/>
          </a:xfrm>
        </p:spPr>
        <p:txBody>
          <a:bodyPr anchor="b"/>
          <a:lstStyle>
            <a:lvl1pPr>
              <a:defRPr cap="all" baseline="0"/>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88C5C45-5341-4CEA-B4C8-9C5E60A063DA}" type="datetimeFigureOut">
              <a:rPr lang="fr-FR" smtClean="0"/>
              <a:pPr/>
              <a:t>07/05/2013</a:t>
            </a:fld>
            <a:endParaRPr lang="fr-FR"/>
          </a:p>
        </p:txBody>
      </p:sp>
      <p:sp>
        <p:nvSpPr>
          <p:cNvPr id="17" name="Espace réservé du pied de page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fr-FR"/>
          </a:p>
        </p:txBody>
      </p:sp>
      <p:sp>
        <p:nvSpPr>
          <p:cNvPr id="29" name="Espace réservé du numéro de diapositive 28"/>
          <p:cNvSpPr>
            <a:spLocks noGrp="1"/>
          </p:cNvSpPr>
          <p:nvPr>
            <p:ph type="sldNum" sz="quarter" idx="12"/>
          </p:nvPr>
        </p:nvSpPr>
        <p:spPr>
          <a:xfrm>
            <a:off x="8001000" y="228600"/>
            <a:ext cx="838200" cy="381000"/>
          </a:xfrm>
        </p:spPr>
        <p:txBody>
          <a:bodyPr/>
          <a:lstStyle>
            <a:lvl1pPr>
              <a:defRPr>
                <a:solidFill>
                  <a:schemeClr val="tx2"/>
                </a:solidFill>
              </a:defRPr>
            </a:lvl1pPr>
          </a:lstStyle>
          <a:p>
            <a:fld id="{8B2B276D-C119-47B3-8D99-111B14163FA3}" type="slidenum">
              <a:rPr lang="fr-FR" smtClean="0"/>
              <a:pPr/>
              <a:t>‹#›</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88C5C45-5341-4CEA-B4C8-9C5E60A063DA}" type="datetimeFigureOut">
              <a:rPr lang="fr-FR" smtClean="0"/>
              <a:pPr/>
              <a:t>07/05/2013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B2B276D-C119-47B3-8D99-111B14163FA3}"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1"/>
      </p:bgRef>
    </p:bg>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609600"/>
            <a:ext cx="2057400" cy="55165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609600"/>
            <a:ext cx="5562600" cy="5516564"/>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6553200" y="6248402"/>
            <a:ext cx="2209800" cy="365125"/>
          </a:xfrm>
        </p:spPr>
        <p:txBody>
          <a:bodyPr/>
          <a:lstStyle/>
          <a:p>
            <a:fld id="{A88C5C45-5341-4CEA-B4C8-9C5E60A063DA}" type="datetimeFigureOut">
              <a:rPr lang="fr-FR" smtClean="0"/>
              <a:pPr/>
              <a:t>07/05/2013</a:t>
            </a:fld>
            <a:endParaRPr lang="fr-FR"/>
          </a:p>
        </p:txBody>
      </p:sp>
      <p:sp>
        <p:nvSpPr>
          <p:cNvPr id="5" name="Espace réservé du pied de page 4"/>
          <p:cNvSpPr>
            <a:spLocks noGrp="1"/>
          </p:cNvSpPr>
          <p:nvPr>
            <p:ph type="ftr" sz="quarter" idx="11"/>
          </p:nvPr>
        </p:nvSpPr>
        <p:spPr>
          <a:xfrm>
            <a:off x="457201" y="6248207"/>
            <a:ext cx="5573483" cy="365125"/>
          </a:xfrm>
        </p:spPr>
        <p:txBody>
          <a:bodyPr/>
          <a:lstStyle/>
          <a:p>
            <a:endParaRPr lang="fr-F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rot="5400000">
            <a:off x="5989638" y="144462"/>
            <a:ext cx="533400" cy="244476"/>
          </a:xfrm>
        </p:spPr>
        <p:txBody>
          <a:bodyPr/>
          <a:lstStyle/>
          <a:p>
            <a:fld id="{8B2B276D-C119-47B3-8D99-111B14163FA3}" type="slidenum">
              <a:rPr lang="fr-FR" smtClean="0"/>
              <a:pPr/>
              <a:t>‹#›</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12648" y="228600"/>
            <a:ext cx="8153400" cy="990600"/>
          </a:xfrm>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A88C5C45-5341-4CEA-B4C8-9C5E60A063DA}" type="datetimeFigureOut">
              <a:rPr lang="fr-FR" smtClean="0"/>
              <a:pPr/>
              <a:t>07/05/2013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lvl1pPr>
              <a:defRPr>
                <a:solidFill>
                  <a:srgbClr val="FFFFFF"/>
                </a:solidFill>
              </a:defRPr>
            </a:lvl1pPr>
          </a:lstStyle>
          <a:p>
            <a:fld id="{8B2B276D-C119-47B3-8D99-111B14163FA3}" type="slidenum">
              <a:rPr lang="fr-FR" smtClean="0"/>
              <a:pPr/>
              <a:t>‹#›</a:t>
            </a:fld>
            <a:endParaRPr lang="fr-FR"/>
          </a:p>
        </p:txBody>
      </p:sp>
      <p:sp>
        <p:nvSpPr>
          <p:cNvPr id="8" name="Espace réservé du contenu 7"/>
          <p:cNvSpPr>
            <a:spLocks noGrp="1"/>
          </p:cNvSpPr>
          <p:nvPr>
            <p:ph sz="quarter" idx="1"/>
          </p:nvPr>
        </p:nvSpPr>
        <p:spPr>
          <a:xfrm>
            <a:off x="612648" y="1600200"/>
            <a:ext cx="8153400" cy="44958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fr-FR" smtClean="0"/>
              <a:t>Cliquez pour modifier le style du titre</a:t>
            </a:r>
            <a:endParaRPr kumimoji="0" lang="en-US"/>
          </a:p>
        </p:txBody>
      </p:sp>
      <p:sp>
        <p:nvSpPr>
          <p:cNvPr id="12" name="Espace réservé de la date 11"/>
          <p:cNvSpPr>
            <a:spLocks noGrp="1"/>
          </p:cNvSpPr>
          <p:nvPr>
            <p:ph type="dt" sz="half" idx="10"/>
          </p:nvPr>
        </p:nvSpPr>
        <p:spPr/>
        <p:txBody>
          <a:bodyPr/>
          <a:lstStyle/>
          <a:p>
            <a:fld id="{A88C5C45-5341-4CEA-B4C8-9C5E60A063DA}" type="datetimeFigureOut">
              <a:rPr lang="fr-FR" smtClean="0"/>
              <a:pPr/>
              <a:t>07/05/2013</a:t>
            </a:fld>
            <a:endParaRPr lang="fr-FR"/>
          </a:p>
        </p:txBody>
      </p:sp>
      <p:sp>
        <p:nvSpPr>
          <p:cNvPr id="13" name="Espace réservé du numéro de diapositive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B2B276D-C119-47B3-8D99-111B14163FA3}" type="slidenum">
              <a:rPr lang="fr-FR" smtClean="0"/>
              <a:pPr/>
              <a:t>‹#›</a:t>
            </a:fld>
            <a:endParaRPr lang="fr-FR"/>
          </a:p>
        </p:txBody>
      </p:sp>
      <p:sp>
        <p:nvSpPr>
          <p:cNvPr id="14" name="Espace réservé du pied de page 13"/>
          <p:cNvSpPr>
            <a:spLocks noGrp="1"/>
          </p:cNvSpPr>
          <p:nvPr>
            <p:ph type="ftr" sz="quarter" idx="12"/>
          </p:nvPr>
        </p:nvSpPr>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9" name="Espace réservé du contenu 8"/>
          <p:cNvSpPr>
            <a:spLocks noGrp="1"/>
          </p:cNvSpPr>
          <p:nvPr>
            <p:ph sz="quarter" idx="1"/>
          </p:nvPr>
        </p:nvSpPr>
        <p:spPr>
          <a:xfrm>
            <a:off x="609600"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844901" y="1589567"/>
            <a:ext cx="38862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8" name="Espace réservé de la date 7"/>
          <p:cNvSpPr>
            <a:spLocks noGrp="1"/>
          </p:cNvSpPr>
          <p:nvPr>
            <p:ph type="dt" sz="half" idx="15"/>
          </p:nvPr>
        </p:nvSpPr>
        <p:spPr/>
        <p:txBody>
          <a:bodyPr rtlCol="0"/>
          <a:lstStyle/>
          <a:p>
            <a:fld id="{A88C5C45-5341-4CEA-B4C8-9C5E60A063DA}" type="datetimeFigureOut">
              <a:rPr lang="fr-FR" smtClean="0"/>
              <a:pPr/>
              <a:t>07/05/2013</a:t>
            </a:fld>
            <a:endParaRPr lang="fr-FR"/>
          </a:p>
        </p:txBody>
      </p:sp>
      <p:sp>
        <p:nvSpPr>
          <p:cNvPr id="10" name="Espace réservé du numéro de diapositive 9"/>
          <p:cNvSpPr>
            <a:spLocks noGrp="1"/>
          </p:cNvSpPr>
          <p:nvPr>
            <p:ph type="sldNum" sz="quarter" idx="16"/>
          </p:nvPr>
        </p:nvSpPr>
        <p:spPr/>
        <p:txBody>
          <a:bodyPr rtlCol="0"/>
          <a:lstStyle/>
          <a:p>
            <a:fld id="{8B2B276D-C119-47B3-8D99-111B14163FA3}" type="slidenum">
              <a:rPr lang="fr-FR" smtClean="0"/>
              <a:pPr/>
              <a:t>‹#›</a:t>
            </a:fld>
            <a:endParaRPr lang="fr-FR"/>
          </a:p>
        </p:txBody>
      </p:sp>
      <p:sp>
        <p:nvSpPr>
          <p:cNvPr id="12" name="Espace réservé du pied de page 11"/>
          <p:cNvSpPr>
            <a:spLocks noGrp="1"/>
          </p:cNvSpPr>
          <p:nvPr>
            <p:ph type="ftr" sz="quarter" idx="17"/>
          </p:nvPr>
        </p:nvSpPr>
        <p:spPr/>
        <p:txBody>
          <a:bodyPr rtlCol="0"/>
          <a:lstStyle/>
          <a:p>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33400" y="273050"/>
            <a:ext cx="8153400" cy="869950"/>
          </a:xfrm>
        </p:spPr>
        <p:txBody>
          <a:bodyPr anchor="ctr"/>
          <a:lstStyle>
            <a:lvl1pPr>
              <a:defRPr/>
            </a:lvl1pPr>
          </a:lstStyle>
          <a:p>
            <a:r>
              <a:rPr kumimoji="0" lang="fr-FR" smtClean="0"/>
              <a:t>Cliquez pour modifier le style du titre</a:t>
            </a:r>
            <a:endParaRPr kumimoji="0" lang="en-US"/>
          </a:p>
        </p:txBody>
      </p:sp>
      <p:sp>
        <p:nvSpPr>
          <p:cNvPr id="11" name="Espace réservé du contenu 10"/>
          <p:cNvSpPr>
            <a:spLocks noGrp="1"/>
          </p:cNvSpPr>
          <p:nvPr>
            <p:ph sz="quarter" idx="2"/>
          </p:nvPr>
        </p:nvSpPr>
        <p:spPr>
          <a:xfrm>
            <a:off x="609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800600" y="2438400"/>
            <a:ext cx="3886200" cy="35814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space réservé de la date 9"/>
          <p:cNvSpPr>
            <a:spLocks noGrp="1"/>
          </p:cNvSpPr>
          <p:nvPr>
            <p:ph type="dt" sz="half" idx="15"/>
          </p:nvPr>
        </p:nvSpPr>
        <p:spPr/>
        <p:txBody>
          <a:bodyPr rtlCol="0"/>
          <a:lstStyle/>
          <a:p>
            <a:fld id="{A88C5C45-5341-4CEA-B4C8-9C5E60A063DA}" type="datetimeFigureOut">
              <a:rPr lang="fr-FR" smtClean="0"/>
              <a:pPr/>
              <a:t>07/05/2013</a:t>
            </a:fld>
            <a:endParaRPr lang="fr-FR"/>
          </a:p>
        </p:txBody>
      </p:sp>
      <p:sp>
        <p:nvSpPr>
          <p:cNvPr id="12" name="Espace réservé du numéro de diapositive 11"/>
          <p:cNvSpPr>
            <a:spLocks noGrp="1"/>
          </p:cNvSpPr>
          <p:nvPr>
            <p:ph type="sldNum" sz="quarter" idx="16"/>
          </p:nvPr>
        </p:nvSpPr>
        <p:spPr/>
        <p:txBody>
          <a:bodyPr rtlCol="0"/>
          <a:lstStyle/>
          <a:p>
            <a:fld id="{8B2B276D-C119-47B3-8D99-111B14163FA3}" type="slidenum">
              <a:rPr lang="fr-FR" smtClean="0"/>
              <a:pPr/>
              <a:t>‹#›</a:t>
            </a:fld>
            <a:endParaRPr lang="fr-FR"/>
          </a:p>
        </p:txBody>
      </p:sp>
      <p:sp>
        <p:nvSpPr>
          <p:cNvPr id="14" name="Espace réservé du pied de page 13"/>
          <p:cNvSpPr>
            <a:spLocks noGrp="1"/>
          </p:cNvSpPr>
          <p:nvPr>
            <p:ph type="ftr" sz="quarter" idx="17"/>
          </p:nvPr>
        </p:nvSpPr>
        <p:spPr/>
        <p:txBody>
          <a:bodyPr rtlCol="0"/>
          <a:lstStyle/>
          <a:p>
            <a:endParaRPr lang="fr-FR"/>
          </a:p>
        </p:txBody>
      </p:sp>
      <p:sp>
        <p:nvSpPr>
          <p:cNvPr id="16" name="Espace réservé du texte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5" name="Espace réservé du texte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88C5C45-5341-4CEA-B4C8-9C5E60A063DA}" type="datetimeFigureOut">
              <a:rPr lang="fr-FR" smtClean="0"/>
              <a:pPr/>
              <a:t>07/05/2013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lvl1pPr>
              <a:defRPr>
                <a:solidFill>
                  <a:srgbClr val="FFFFFF"/>
                </a:solidFill>
              </a:defRPr>
            </a:lvl1pPr>
          </a:lstStyle>
          <a:p>
            <a:fld id="{8B2B276D-C119-47B3-8D99-111B14163FA3}"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88C5C45-5341-4CEA-B4C8-9C5E60A063DA}" type="datetimeFigureOut">
              <a:rPr lang="fr-FR" smtClean="0"/>
              <a:pPr/>
              <a:t>07/05/2013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0" y="6248400"/>
            <a:ext cx="533400" cy="381000"/>
          </a:xfrm>
        </p:spPr>
        <p:txBody>
          <a:bodyPr/>
          <a:lstStyle>
            <a:lvl1pPr>
              <a:defRPr>
                <a:solidFill>
                  <a:schemeClr val="tx2"/>
                </a:solidFill>
              </a:defRPr>
            </a:lvl1pPr>
          </a:lstStyle>
          <a:p>
            <a:fld id="{8B2B276D-C119-47B3-8D99-111B14163FA3}"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73050"/>
            <a:ext cx="8077200" cy="869950"/>
          </a:xfrm>
        </p:spPr>
        <p:txBody>
          <a:bodyPr anchor="ctr"/>
          <a:lstStyle>
            <a:lvl1pPr algn="l">
              <a:buNone/>
              <a:defRPr sz="4400" b="0"/>
            </a:lvl1p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88C5C45-5341-4CEA-B4C8-9C5E60A063DA}" type="datetimeFigureOut">
              <a:rPr lang="fr-FR" smtClean="0"/>
              <a:pPr/>
              <a:t>07/05/2013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lvl1pPr>
              <a:defRPr>
                <a:solidFill>
                  <a:srgbClr val="FFFFFF"/>
                </a:solidFill>
              </a:defRPr>
            </a:lvl1pPr>
          </a:lstStyle>
          <a:p>
            <a:fld id="{8B2B276D-C119-47B3-8D99-111B14163FA3}" type="slidenum">
              <a:rPr lang="fr-FR" smtClean="0"/>
              <a:pPr/>
              <a:t>‹#›</a:t>
            </a:fld>
            <a:endParaRPr lang="fr-FR"/>
          </a:p>
        </p:txBody>
      </p:sp>
      <p:sp>
        <p:nvSpPr>
          <p:cNvPr id="3" name="Espace réservé du texte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9" name="Espace réservé du contenu 8"/>
          <p:cNvSpPr>
            <a:spLocks noGrp="1"/>
          </p:cNvSpPr>
          <p:nvPr>
            <p:ph sz="quarter" idx="1"/>
          </p:nvPr>
        </p:nvSpPr>
        <p:spPr>
          <a:xfrm>
            <a:off x="2362200" y="1752600"/>
            <a:ext cx="6400800" cy="44196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3">
        <a:schemeClr val="bg2"/>
      </p:bgRef>
    </p:bg>
    <p:spTree>
      <p:nvGrpSpPr>
        <p:cNvPr id="1" name=""/>
        <p:cNvGrpSpPr/>
        <p:nvPr/>
      </p:nvGrpSpPr>
      <p:grpSpPr>
        <a:xfrm>
          <a:off x="0" y="0"/>
          <a:ext cx="0" cy="0"/>
          <a:chOff x="0" y="0"/>
          <a:chExt cx="0" cy="0"/>
        </a:xfrm>
      </p:grpSpPr>
      <p:sp>
        <p:nvSpPr>
          <p:cNvPr id="4" name="Espace réservé du texte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fr-FR" smtClean="0"/>
              <a:t>Cliquez pour modifier les styles du texte du masque</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fr-FR" smtClean="0"/>
              <a:t>Cliquez pour modifier le style du titre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Espace réservé de la date 11"/>
          <p:cNvSpPr>
            <a:spLocks noGrp="1"/>
          </p:cNvSpPr>
          <p:nvPr>
            <p:ph type="dt" sz="half" idx="10"/>
          </p:nvPr>
        </p:nvSpPr>
        <p:spPr>
          <a:xfrm>
            <a:off x="6248400" y="6248400"/>
            <a:ext cx="2667000" cy="365125"/>
          </a:xfrm>
        </p:spPr>
        <p:txBody>
          <a:bodyPr rtlCol="0"/>
          <a:lstStyle/>
          <a:p>
            <a:fld id="{A88C5C45-5341-4CEA-B4C8-9C5E60A063DA}" type="datetimeFigureOut">
              <a:rPr lang="fr-FR" smtClean="0"/>
              <a:pPr/>
              <a:t>07/05/2013</a:t>
            </a:fld>
            <a:endParaRPr lang="fr-FR"/>
          </a:p>
        </p:txBody>
      </p:sp>
      <p:sp>
        <p:nvSpPr>
          <p:cNvPr id="13" name="Espace réservé du numéro de diapositive 12"/>
          <p:cNvSpPr>
            <a:spLocks noGrp="1"/>
          </p:cNvSpPr>
          <p:nvPr>
            <p:ph type="sldNum" sz="quarter" idx="11"/>
          </p:nvPr>
        </p:nvSpPr>
        <p:spPr>
          <a:xfrm>
            <a:off x="0" y="4667249"/>
            <a:ext cx="1447800" cy="663578"/>
          </a:xfrm>
        </p:spPr>
        <p:txBody>
          <a:bodyPr rtlCol="0"/>
          <a:lstStyle>
            <a:lvl1pPr>
              <a:defRPr sz="2800"/>
            </a:lvl1pPr>
          </a:lstStyle>
          <a:p>
            <a:fld id="{8B2B276D-C119-47B3-8D99-111B14163FA3}" type="slidenum">
              <a:rPr lang="fr-FR" smtClean="0"/>
              <a:pPr/>
              <a:t>‹#›</a:t>
            </a:fld>
            <a:endParaRPr lang="fr-FR"/>
          </a:p>
        </p:txBody>
      </p:sp>
      <p:sp>
        <p:nvSpPr>
          <p:cNvPr id="14" name="Espace réservé du pied de page 13"/>
          <p:cNvSpPr>
            <a:spLocks noGrp="1"/>
          </p:cNvSpPr>
          <p:nvPr>
            <p:ph type="ftr" sz="quarter" idx="12"/>
          </p:nvPr>
        </p:nvSpPr>
        <p:spPr>
          <a:xfrm>
            <a:off x="1600200" y="6248206"/>
            <a:ext cx="4572000" cy="365125"/>
          </a:xfrm>
        </p:spPr>
        <p:txBody>
          <a:bodyPr rtlCol="0"/>
          <a:lstStyle/>
          <a:p>
            <a:endParaRPr lang="fr-FR"/>
          </a:p>
        </p:txBody>
      </p:sp>
      <p:sp>
        <p:nvSpPr>
          <p:cNvPr id="3" name="Espace réservé pour une image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fr-FR" smtClean="0"/>
              <a:t>Cliquez sur l'icône pour ajouter une image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609600" y="228600"/>
            <a:ext cx="8153400" cy="990600"/>
          </a:xfrm>
          <a:prstGeom prst="rect">
            <a:avLst/>
          </a:prstGeom>
        </p:spPr>
        <p:txBody>
          <a:bodyPr vert="horz" anchor="ctr">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88C5C45-5341-4CEA-B4C8-9C5E60A063DA}" type="datetimeFigureOut">
              <a:rPr lang="fr-FR" smtClean="0"/>
              <a:pPr/>
              <a:t>07/05/2013</a:t>
            </a:fld>
            <a:endParaRPr lang="fr-FR"/>
          </a:p>
        </p:txBody>
      </p:sp>
      <p:sp>
        <p:nvSpPr>
          <p:cNvPr id="3" name="Espace réservé du pied de page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fr-F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B2B276D-C119-47B3-8D99-111B14163FA3}"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www.youtube.com/watch?v=FvUxrc67rz0"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file:///C:\Users\touria\Desktop\P1200923.MOV" TargetMode="External"/><Relationship Id="rId1" Type="http://schemas.microsoft.com/office/2007/relationships/media" Target="file:///C:\Users\touria\Desktop\P1200923.MOV" TargetMode="Externa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Art and </a:t>
            </a:r>
            <a:r>
              <a:rPr lang="fr-FR" dirty="0" err="1" smtClean="0"/>
              <a:t>stereotypes</a:t>
            </a:r>
            <a:r>
              <a:rPr lang="fr-FR" dirty="0" smtClean="0"/>
              <a:t>  </a:t>
            </a:r>
            <a:endParaRPr lang="fr-FR" dirty="0"/>
          </a:p>
        </p:txBody>
      </p:sp>
      <p:sp>
        <p:nvSpPr>
          <p:cNvPr id="3" name="Sous-titre 2"/>
          <p:cNvSpPr>
            <a:spLocks noGrp="1"/>
          </p:cNvSpPr>
          <p:nvPr>
            <p:ph type="subTitle" idx="1"/>
          </p:nvPr>
        </p:nvSpPr>
        <p:spPr/>
        <p:txBody>
          <a:bodyPr/>
          <a:lstStyle/>
          <a:p>
            <a:r>
              <a:rPr lang="fr-FR" dirty="0" smtClean="0"/>
              <a:t> by Group 2 </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quarter" idx="1"/>
          </p:nvPr>
        </p:nvSpPr>
        <p:spPr/>
        <p:txBody>
          <a:bodyPr>
            <a:normAutofit/>
          </a:bodyPr>
          <a:lstStyle/>
          <a:p>
            <a:pPr>
              <a:buNone/>
            </a:pPr>
            <a:r>
              <a:rPr lang="en-US" dirty="0" smtClean="0"/>
              <a:t>   And now we call such professions “art”, and we call the people who do it “artists”, isn’t that a stereotype ?</a:t>
            </a: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sz="quarter" idx="1"/>
          </p:nvPr>
        </p:nvSpPr>
        <p:spPr/>
        <p:txBody>
          <a:bodyPr/>
          <a:lstStyle/>
          <a:p>
            <a:pPr>
              <a:buNone/>
            </a:pPr>
            <a:endParaRPr lang="fr-FR" dirty="0" smtClean="0">
              <a:hlinkClick r:id="rId2"/>
            </a:endParaRPr>
          </a:p>
          <a:p>
            <a:pPr>
              <a:buNone/>
            </a:pPr>
            <a:r>
              <a:rPr lang="fr-FR" dirty="0" smtClean="0">
                <a:hlinkClick r:id="rId2"/>
              </a:rPr>
              <a:t>http://www.youtube.com/watch?v=FvUxrc67rz0</a:t>
            </a:r>
            <a:endParaRPr lang="fr-FR" dirty="0" smtClean="0"/>
          </a:p>
          <a:p>
            <a:pPr>
              <a:buNone/>
            </a:pPr>
            <a:endParaRPr lang="fr-FR" dirty="0" smtClean="0">
              <a:hlinkClick r:id="rId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1200923.MOV">
            <a:hlinkClick r:id="" action="ppaction://media"/>
          </p:cNvPr>
          <p:cNvPicPr>
            <a:picLocks noGrp="1" noRot="1" noChangeAspect="1"/>
          </p:cNvPicPr>
          <p:nvPr>
            <p:ph sz="quarter" idx="1"/>
            <a:videoFile r:link="rId2"/>
            <p:extLst>
              <p:ext uri="{DAA4B4D4-6D71-4841-9C94-3DE7FCFB9230}">
                <p14:media xmlns:p14="http://schemas.microsoft.com/office/powerpoint/2010/main" r:link="rId1"/>
              </p:ext>
            </p:extLst>
          </p:nvPr>
        </p:nvPicPr>
        <p:blipFill>
          <a:blip r:embed="rId4" cstate="print"/>
          <a:stretch>
            <a:fillRect/>
          </a:stretch>
        </p:blipFill>
        <p:spPr>
          <a:xfrm>
            <a:off x="3165475" y="2705100"/>
            <a:ext cx="3048000" cy="22860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vol="80000">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sz="quarter" idx="1"/>
          </p:nvPr>
        </p:nvSpPr>
        <p:spPr/>
        <p:txBody>
          <a:bodyPr/>
          <a:lstStyle/>
          <a:p>
            <a:pPr>
              <a:buNone/>
            </a:pPr>
            <a:r>
              <a:rPr lang="fr-FR" dirty="0" smtClean="0"/>
              <a:t>   </a:t>
            </a:r>
            <a:r>
              <a:rPr lang="fr-FR" dirty="0" err="1" smtClean="0"/>
              <a:t>We</a:t>
            </a:r>
            <a:r>
              <a:rPr lang="fr-FR" dirty="0" smtClean="0"/>
              <a:t> </a:t>
            </a:r>
            <a:r>
              <a:rPr lang="fr-FR" dirty="0" err="1" smtClean="0"/>
              <a:t>were</a:t>
            </a:r>
            <a:r>
              <a:rPr lang="fr-FR" dirty="0" smtClean="0"/>
              <a:t> </a:t>
            </a:r>
            <a:r>
              <a:rPr lang="fr-FR" dirty="0" err="1" smtClean="0"/>
              <a:t>at</a:t>
            </a:r>
            <a:r>
              <a:rPr lang="fr-FR" dirty="0" smtClean="0"/>
              <a:t> the </a:t>
            </a:r>
            <a:r>
              <a:rPr lang="fr-FR" dirty="0" err="1" smtClean="0"/>
              <a:t>seminar</a:t>
            </a:r>
            <a:r>
              <a:rPr lang="fr-FR" dirty="0" smtClean="0"/>
              <a:t> room </a:t>
            </a:r>
            <a:r>
              <a:rPr lang="fr-FR" dirty="0" err="1" smtClean="0"/>
              <a:t>having</a:t>
            </a:r>
            <a:r>
              <a:rPr lang="fr-FR" dirty="0" smtClean="0"/>
              <a:t> fun, and </a:t>
            </a:r>
            <a:r>
              <a:rPr lang="fr-FR" dirty="0" err="1" smtClean="0"/>
              <a:t>we</a:t>
            </a:r>
            <a:r>
              <a:rPr lang="fr-FR" dirty="0" smtClean="0"/>
              <a:t> </a:t>
            </a:r>
            <a:r>
              <a:rPr lang="fr-FR" dirty="0" err="1" smtClean="0"/>
              <a:t>felt</a:t>
            </a:r>
            <a:r>
              <a:rPr lang="fr-FR" dirty="0" smtClean="0"/>
              <a:t>  the </a:t>
            </a:r>
            <a:r>
              <a:rPr lang="fr-FR" dirty="0" err="1" smtClean="0"/>
              <a:t>need</a:t>
            </a:r>
            <a:r>
              <a:rPr lang="fr-FR" dirty="0" smtClean="0"/>
              <a:t> to </a:t>
            </a:r>
            <a:r>
              <a:rPr lang="fr-FR" dirty="0" err="1" smtClean="0"/>
              <a:t>make</a:t>
            </a:r>
            <a:r>
              <a:rPr lang="fr-FR" dirty="0" smtClean="0"/>
              <a:t> </a:t>
            </a:r>
            <a:r>
              <a:rPr lang="fr-FR" dirty="0" err="1" smtClean="0"/>
              <a:t>this</a:t>
            </a:r>
            <a:r>
              <a:rPr lang="fr-FR" dirty="0" smtClean="0"/>
              <a:t> world to </a:t>
            </a:r>
            <a:r>
              <a:rPr lang="fr-FR" dirty="0" err="1" smtClean="0"/>
              <a:t>be</a:t>
            </a:r>
            <a:r>
              <a:rPr lang="fr-FR" dirty="0" smtClean="0"/>
              <a:t> a </a:t>
            </a:r>
            <a:r>
              <a:rPr lang="fr-FR" dirty="0" err="1" smtClean="0"/>
              <a:t>better</a:t>
            </a:r>
            <a:r>
              <a:rPr lang="fr-FR" dirty="0" smtClean="0"/>
              <a:t> place, </a:t>
            </a:r>
            <a:r>
              <a:rPr lang="fr-FR" dirty="0" err="1" smtClean="0"/>
              <a:t>so</a:t>
            </a:r>
            <a:r>
              <a:rPr lang="fr-FR" dirty="0" smtClean="0"/>
              <a:t> </a:t>
            </a:r>
            <a:r>
              <a:rPr lang="fr-FR" dirty="0" err="1" smtClean="0"/>
              <a:t>we</a:t>
            </a:r>
            <a:r>
              <a:rPr lang="fr-FR" dirty="0" smtClean="0"/>
              <a:t> </a:t>
            </a:r>
            <a:r>
              <a:rPr lang="fr-FR" dirty="0" err="1" smtClean="0"/>
              <a:t>didn’t</a:t>
            </a:r>
            <a:r>
              <a:rPr lang="fr-FR" dirty="0" smtClean="0"/>
              <a:t> </a:t>
            </a:r>
            <a:r>
              <a:rPr lang="fr-FR" dirty="0" err="1" smtClean="0"/>
              <a:t>see</a:t>
            </a:r>
            <a:r>
              <a:rPr lang="fr-FR" dirty="0" smtClean="0"/>
              <a:t> </a:t>
            </a:r>
            <a:r>
              <a:rPr lang="fr-FR" dirty="0" err="1" smtClean="0"/>
              <a:t>paulo</a:t>
            </a:r>
            <a:r>
              <a:rPr lang="fr-FR" dirty="0" smtClean="0"/>
              <a:t> </a:t>
            </a:r>
            <a:r>
              <a:rPr lang="fr-FR" dirty="0" err="1" smtClean="0"/>
              <a:t>coelho</a:t>
            </a:r>
            <a:r>
              <a:rPr lang="fr-FR" dirty="0" smtClean="0"/>
              <a:t> in </a:t>
            </a:r>
            <a:r>
              <a:rPr lang="fr-FR" dirty="0" err="1" smtClean="0"/>
              <a:t>it</a:t>
            </a:r>
            <a:r>
              <a:rPr lang="fr-FR" dirty="0" smtClean="0"/>
              <a:t>.</a:t>
            </a:r>
          </a:p>
          <a:p>
            <a:pPr>
              <a:buNone/>
            </a:pPr>
            <a:r>
              <a:rPr lang="fr-FR" dirty="0" smtClean="0"/>
              <a:t>   </a:t>
            </a:r>
            <a:r>
              <a:rPr lang="fr-FR" dirty="0" err="1" smtClean="0"/>
              <a:t>Then</a:t>
            </a:r>
            <a:r>
              <a:rPr lang="fr-FR" dirty="0" smtClean="0"/>
              <a:t> </a:t>
            </a:r>
            <a:r>
              <a:rPr lang="fr-FR" dirty="0" err="1" smtClean="0"/>
              <a:t>we</a:t>
            </a:r>
            <a:r>
              <a:rPr lang="fr-FR" dirty="0" smtClean="0"/>
              <a:t> </a:t>
            </a:r>
            <a:r>
              <a:rPr lang="fr-FR" dirty="0" err="1" smtClean="0"/>
              <a:t>decided</a:t>
            </a:r>
            <a:r>
              <a:rPr lang="fr-FR" dirty="0" smtClean="0"/>
              <a:t> to </a:t>
            </a:r>
            <a:r>
              <a:rPr lang="fr-FR" dirty="0" err="1" smtClean="0"/>
              <a:t>make</a:t>
            </a:r>
            <a:r>
              <a:rPr lang="fr-FR" dirty="0" smtClean="0"/>
              <a:t> a </a:t>
            </a:r>
            <a:r>
              <a:rPr lang="fr-FR" dirty="0" err="1" smtClean="0"/>
              <a:t>symbolic</a:t>
            </a:r>
            <a:r>
              <a:rPr lang="fr-FR" dirty="0" smtClean="0"/>
              <a:t> </a:t>
            </a:r>
            <a:r>
              <a:rPr lang="fr-FR" dirty="0" err="1" smtClean="0"/>
              <a:t>funeral</a:t>
            </a:r>
            <a:r>
              <a:rPr lang="fr-FR" dirty="0" smtClean="0"/>
              <a:t> for </a:t>
            </a:r>
            <a:r>
              <a:rPr lang="fr-FR" dirty="0" err="1" smtClean="0"/>
              <a:t>him</a:t>
            </a:r>
            <a:r>
              <a:rPr lang="fr-FR" dirty="0" smtClean="0"/>
              <a:t>.   </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pPr algn="ctr">
              <a:buNone/>
            </a:pPr>
            <a:r>
              <a:rPr lang="en-US" sz="4000" dirty="0" smtClean="0"/>
              <a:t>Thanks for staying conscious </a:t>
            </a:r>
            <a:endParaRPr lang="lv-LV" sz="4000" dirty="0" smtClean="0"/>
          </a:p>
          <a:p>
            <a:pPr algn="ctr">
              <a:buNone/>
            </a:pPr>
            <a:endParaRPr lang="lv-LV" sz="4000" dirty="0"/>
          </a:p>
          <a:p>
            <a:pPr algn="ctr">
              <a:buNone/>
            </a:pPr>
            <a:endParaRPr lang="lv-LV" sz="4000" dirty="0" smtClean="0"/>
          </a:p>
          <a:p>
            <a:pPr algn="ctr">
              <a:buNone/>
            </a:pPr>
            <a:endParaRPr lang="lv-LV" sz="4000" dirty="0" smtClean="0"/>
          </a:p>
          <a:p>
            <a:pPr algn="just">
              <a:buNone/>
            </a:pPr>
            <a:r>
              <a:rPr lang="en-US" sz="2000" dirty="0">
                <a:latin typeface="Arial" pitchFamily="34" charset="0"/>
                <a:cs typeface="Arial" pitchFamily="34" charset="0"/>
              </a:rPr>
              <a:t>This project has been funded with support from the European Commission. This publication reflects the views only of the author, and the Commission cannot be held responsible for any use which may be made of the information contained therein.</a:t>
            </a:r>
            <a:endParaRPr lang="lv-LV" sz="2000" dirty="0">
              <a:latin typeface="Arial" pitchFamily="34" charset="0"/>
              <a:cs typeface="Arial" pitchFamily="34" charset="0"/>
            </a:endParaRPr>
          </a:p>
        </p:txBody>
      </p:sp>
      <p:pic>
        <p:nvPicPr>
          <p:cNvPr id="1026" name="Picture 2" descr="C:\Users\Liva\Documents\youth in action\EU_flag_yia_EN-0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04666" y="3140967"/>
            <a:ext cx="3229585" cy="125501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HistoryOfArt.jpg"/>
          <p:cNvPicPr>
            <a:picLocks noGrp="1" noChangeAspect="1"/>
          </p:cNvPicPr>
          <p:nvPr>
            <p:ph sz="quarter" idx="1"/>
          </p:nvPr>
        </p:nvPicPr>
        <p:blipFill>
          <a:blip r:embed="rId2" cstate="print"/>
          <a:stretch>
            <a:fillRect/>
          </a:stretch>
        </p:blipFill>
        <p:spPr>
          <a:xfrm>
            <a:off x="2267744" y="545976"/>
            <a:ext cx="4522812" cy="569133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the world as we know it.jpg"/>
          <p:cNvPicPr>
            <a:picLocks noGrp="1" noChangeAspect="1"/>
          </p:cNvPicPr>
          <p:nvPr>
            <p:ph sz="quarter" idx="1"/>
          </p:nvPr>
        </p:nvPicPr>
        <p:blipFill>
          <a:blip r:embed="rId2" cstate="print"/>
          <a:stretch>
            <a:fillRect/>
          </a:stretch>
        </p:blipFill>
        <p:spPr>
          <a:xfrm>
            <a:off x="539552" y="260648"/>
            <a:ext cx="8022207" cy="600551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Espace réservé du contenu 5" descr="europe-according-to-latin-americans.jpg"/>
          <p:cNvPicPr>
            <a:picLocks noGrp="1" noChangeAspect="1"/>
          </p:cNvPicPr>
          <p:nvPr>
            <p:ph sz="quarter" idx="1"/>
          </p:nvPr>
        </p:nvPicPr>
        <p:blipFill>
          <a:blip r:embed="rId2" cstate="print"/>
          <a:stretch>
            <a:fillRect/>
          </a:stretch>
        </p:blipFill>
        <p:spPr>
          <a:xfrm>
            <a:off x="683569" y="476672"/>
            <a:ext cx="7319226" cy="561932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556792"/>
            <a:ext cx="8229600" cy="4767808"/>
          </a:xfrm>
        </p:spPr>
        <p:txBody>
          <a:bodyPr>
            <a:normAutofit/>
          </a:bodyPr>
          <a:lstStyle/>
          <a:p>
            <a:pPr>
              <a:buNone/>
            </a:pPr>
            <a:r>
              <a:rPr lang="en-US" dirty="0" smtClean="0"/>
              <a:t>    </a:t>
            </a:r>
          </a:p>
          <a:p>
            <a:pPr>
              <a:buNone/>
            </a:pPr>
            <a:endParaRPr lang="en-US" dirty="0" smtClean="0"/>
          </a:p>
          <a:p>
            <a:pPr>
              <a:buNone/>
            </a:pPr>
            <a:r>
              <a:rPr lang="en-US" dirty="0" smtClean="0"/>
              <a:t>   Mostly , every single piece that a human makes, is “art” in a way. When we look at a chair, a door, even how restaurants serves their  main dishes, we always can notice design, creativity and effort. So this whole idea makes the blacksmith an artist for example. Well, this argument is valid but we have to go deeper in the one and only question.</a:t>
            </a:r>
            <a:endParaRPr lang="fr-FR" dirty="0" smtClean="0"/>
          </a:p>
          <a:p>
            <a:endParaRPr lang="fr-FR" dirty="0"/>
          </a:p>
        </p:txBody>
      </p:sp>
    </p:spTree>
  </p:cSld>
  <p:clrMapOvr>
    <a:masterClrMapping/>
  </p:clrMapOvr>
  <p:transition>
    <p:cut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  </a:t>
            </a:r>
            <a:r>
              <a:rPr lang="fr-FR" dirty="0" err="1" smtClean="0"/>
              <a:t>What</a:t>
            </a:r>
            <a:r>
              <a:rPr lang="fr-FR" dirty="0" smtClean="0"/>
              <a:t> </a:t>
            </a:r>
            <a:r>
              <a:rPr lang="fr-FR" dirty="0" err="1" smtClean="0"/>
              <a:t>is</a:t>
            </a:r>
            <a:r>
              <a:rPr lang="fr-FR" dirty="0" smtClean="0"/>
              <a:t> Art ?</a:t>
            </a:r>
            <a:endParaRPr lang="fr-FR" dirty="0"/>
          </a:p>
        </p:txBody>
      </p:sp>
      <p:sp>
        <p:nvSpPr>
          <p:cNvPr id="3" name="Espace réservé du contenu 2"/>
          <p:cNvSpPr>
            <a:spLocks noGrp="1"/>
          </p:cNvSpPr>
          <p:nvPr>
            <p:ph sz="quarter" idx="1"/>
          </p:nvPr>
        </p:nvSpPr>
        <p:spPr/>
        <p:txBody>
          <a:bodyPr>
            <a:normAutofit/>
          </a:bodyPr>
          <a:lstStyle/>
          <a:p>
            <a:pPr>
              <a:buNone/>
            </a:pPr>
            <a:r>
              <a:rPr lang="en-US" b="1" dirty="0" smtClean="0"/>
              <a:t>    </a:t>
            </a:r>
          </a:p>
          <a:p>
            <a:pPr>
              <a:buNone/>
            </a:pPr>
            <a:r>
              <a:rPr lang="en-US" dirty="0" smtClean="0"/>
              <a:t>   Some people say that art is a term that describes a diverse range of human activities and the products of those activities. In that term architecture and decorative arts</a:t>
            </a:r>
            <a:r>
              <a:rPr lang="fr-FR" dirty="0" smtClean="0"/>
              <a:t> </a:t>
            </a:r>
            <a:r>
              <a:rPr lang="en-US" dirty="0" smtClean="0"/>
              <a:t>are included as visual arts, but architecture can create objects where the practical considerations of use are essential. </a:t>
            </a: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en-US" dirty="0" smtClean="0"/>
              <a:t>So is this still an art?</a:t>
            </a:r>
            <a:endParaRPr lang="fr-FR" dirty="0"/>
          </a:p>
        </p:txBody>
      </p:sp>
      <p:sp>
        <p:nvSpPr>
          <p:cNvPr id="2" name="Espace réservé du contenu 1"/>
          <p:cNvSpPr>
            <a:spLocks noGrp="1"/>
          </p:cNvSpPr>
          <p:nvPr>
            <p:ph sz="quarter" idx="1"/>
          </p:nvPr>
        </p:nvSpPr>
        <p:spPr/>
        <p:txBody>
          <a:bodyPr/>
          <a:lstStyle/>
          <a:p>
            <a:pPr>
              <a:buNone/>
            </a:pPr>
            <a:r>
              <a:rPr lang="en-US" dirty="0" smtClean="0"/>
              <a:t>     </a:t>
            </a:r>
          </a:p>
          <a:p>
            <a:pPr>
              <a:buNone/>
            </a:pPr>
            <a:r>
              <a:rPr lang="en-US" dirty="0" smtClean="0"/>
              <a:t>    Because there are other definitions that see art as a way of expression and communication of emotions, and there are a lot of buildings that really do not work with such a definition.</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lnSpcReduction="10000"/>
          </a:bodyPr>
          <a:lstStyle/>
          <a:p>
            <a:pPr>
              <a:buNone/>
            </a:pPr>
            <a:r>
              <a:rPr lang="en-US" dirty="0" smtClean="0"/>
              <a:t>    </a:t>
            </a:r>
          </a:p>
          <a:p>
            <a:pPr>
              <a:buNone/>
            </a:pPr>
            <a:r>
              <a:rPr lang="en-US" dirty="0" smtClean="0"/>
              <a:t>   There is no clear answer for that question, but we think that art differs than other professions because it is isn’t actually necessary for humans to survive or to get shelter or any physiological needs . </a:t>
            </a:r>
            <a:br>
              <a:rPr lang="en-US" dirty="0" smtClean="0"/>
            </a:br>
            <a:r>
              <a:rPr lang="en-US" dirty="0" smtClean="0"/>
              <a:t>Art was one day a need to survive. Our human Ancestors throughout  history used drawing, rhyming sounds, and even melodies and singing to communicate, write history , and get a place to live in. </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p:txBody>
          <a:bodyPr>
            <a:normAutofit/>
          </a:bodyPr>
          <a:lstStyle/>
          <a:p>
            <a:pPr>
              <a:buNone/>
            </a:pPr>
            <a:r>
              <a:rPr lang="en-US" dirty="0" smtClean="0"/>
              <a:t>    Do you know that until the 17th century, </a:t>
            </a:r>
            <a:r>
              <a:rPr lang="en-US" i="1" dirty="0" smtClean="0"/>
              <a:t>art</a:t>
            </a:r>
            <a:r>
              <a:rPr lang="en-US" dirty="0" smtClean="0"/>
              <a:t> referred to any skill or mastery and was not differentiated from crafts or sciences.  </a:t>
            </a:r>
          </a:p>
          <a:p>
            <a:pPr>
              <a:buNone/>
            </a:pPr>
            <a:r>
              <a:rPr lang="en-US" dirty="0" smtClean="0"/>
              <a:t>    That means that what we call art now is not a defined profession, because it is a mixture of other professions, used for un-necessary or/and non-practical activities. And now we call such professions “Art”, and we call the people who do it “artists”, isn’t that a stereotype?</a:t>
            </a:r>
            <a:endParaRPr lang="fr-FR" dirty="0" smtClean="0"/>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édian">
  <a:themeElements>
    <a:clrScheme name="Mé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é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403</TotalTime>
  <Words>353</Words>
  <Application>Microsoft Office PowerPoint</Application>
  <PresentationFormat>On-screen Show (4:3)</PresentationFormat>
  <Paragraphs>25</Paragraphs>
  <Slides>14</Slides>
  <Notes>0</Notes>
  <HiddenSlides>0</HiddenSlides>
  <MMClips>1</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Médian</vt:lpstr>
      <vt:lpstr>Art and stereotypes  </vt:lpstr>
      <vt:lpstr>PowerPoint Presentation</vt:lpstr>
      <vt:lpstr>PowerPoint Presentation</vt:lpstr>
      <vt:lpstr>PowerPoint Presentation</vt:lpstr>
      <vt:lpstr>PowerPoint Presentation</vt:lpstr>
      <vt:lpstr>  What is Art ?</vt:lpstr>
      <vt:lpstr>So is this still an art?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touria</dc:creator>
  <cp:lastModifiedBy>Liva</cp:lastModifiedBy>
  <cp:revision>34</cp:revision>
  <dcterms:created xsi:type="dcterms:W3CDTF">2012-10-15T07:47:41Z</dcterms:created>
  <dcterms:modified xsi:type="dcterms:W3CDTF">2013-05-07T16:41:16Z</dcterms:modified>
</cp:coreProperties>
</file>